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21"/>
  </p:handoutMasterIdLst>
  <p:sldIdLst>
    <p:sldId id="329" r:id="rId3"/>
    <p:sldId id="328" r:id="rId5"/>
    <p:sldId id="303" r:id="rId6"/>
    <p:sldId id="355" r:id="rId7"/>
    <p:sldId id="335" r:id="rId8"/>
    <p:sldId id="352" r:id="rId9"/>
    <p:sldId id="342" r:id="rId10"/>
    <p:sldId id="343" r:id="rId11"/>
    <p:sldId id="313" r:id="rId12"/>
    <p:sldId id="347" r:id="rId13"/>
    <p:sldId id="353" r:id="rId14"/>
    <p:sldId id="354" r:id="rId15"/>
    <p:sldId id="346" r:id="rId16"/>
    <p:sldId id="348" r:id="rId17"/>
    <p:sldId id="344" r:id="rId18"/>
    <p:sldId id="345" r:id="rId19"/>
    <p:sldId id="351" r:id="rId20"/>
  </p:sldIdLst>
  <p:sldSz cx="12192000" cy="6858000"/>
  <p:notesSz cx="6858000" cy="9144000"/>
  <p:custDataLst>
    <p:tags r:id="rId2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799C"/>
    <a:srgbClr val="A9BFCC"/>
    <a:srgbClr val="FF4D4D"/>
    <a:srgbClr val="9B8E95"/>
    <a:srgbClr val="EAC47B"/>
    <a:srgbClr val="FF8365"/>
    <a:srgbClr val="FFE7D6"/>
    <a:srgbClr val="FDB87F"/>
    <a:srgbClr val="5A944C"/>
    <a:srgbClr val="FEA1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852" autoAdjust="0"/>
  </p:normalViewPr>
  <p:slideViewPr>
    <p:cSldViewPr snapToGrid="0" showGuides="1">
      <p:cViewPr varScale="1">
        <p:scale>
          <a:sx n="99" d="100"/>
          <a:sy n="99" d="100"/>
        </p:scale>
        <p:origin x="456" y="68"/>
      </p:cViewPr>
      <p:guideLst>
        <p:guide orient="horz" pos="214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tags" Target="tags/tag7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explosion val="0"/>
          <c:dPt>
            <c:idx val="0"/>
            <c:bubble3D val="0"/>
            <c:spPr>
              <a:solidFill>
                <a:schemeClr val="accent3">
                  <a:shade val="58000"/>
                </a:schemeClr>
              </a:solidFill>
              <a:ln>
                <a:noFill/>
              </a:ln>
              <a:effectLst/>
            </c:spPr>
          </c:dPt>
          <c:dPt>
            <c:idx val="1"/>
            <c:bubble3D val="0"/>
            <c:spPr>
              <a:solidFill>
                <a:schemeClr val="accent3">
                  <a:shade val="86000"/>
                </a:schemeClr>
              </a:solidFill>
              <a:ln>
                <a:noFill/>
              </a:ln>
              <a:effectLst/>
            </c:spPr>
          </c:dPt>
          <c:dPt>
            <c:idx val="2"/>
            <c:bubble3D val="0"/>
            <c:spPr>
              <a:solidFill>
                <a:schemeClr val="accent3">
                  <a:tint val="86000"/>
                </a:schemeClr>
              </a:solidFill>
              <a:ln>
                <a:noFill/>
              </a:ln>
              <a:effectLst/>
            </c:spPr>
          </c:dPt>
          <c:dPt>
            <c:idx val="3"/>
            <c:bubble3D val="0"/>
            <c:spPr>
              <a:solidFill>
                <a:schemeClr val="accent3">
                  <a:tint val="58000"/>
                </a:schemeClr>
              </a:solidFill>
              <a:ln>
                <a:noFill/>
              </a:ln>
              <a:effectLst/>
            </c:spPr>
          </c:dPt>
          <c:dLbls>
            <c:delete val="1"/>
          </c:dLbls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</c:v>
                </c:pt>
                <c:pt idx="1">
                  <c:v>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3"/>
      </c:doughnutChart>
      <c:spPr>
        <a:noFill/>
        <a:ln w="25330">
          <a:noFill/>
        </a:ln>
        <a:effectLst/>
      </c:spPr>
    </c:plotArea>
    <c:plotVisOnly val="1"/>
    <c:dispBlanksAs val="zero"/>
    <c:showDLblsOverMax val="0"/>
    <c:extLst>
      <c:ext uri="{0b15fc19-7d7d-44ad-8c2d-2c3a37ce22c3}">
        <chartProps xmlns="https://web.wps.cn/et/2018/main" chartId="{395156a5-f346-4b0f-830e-23432026f87a}"/>
      </c:ext>
    </c:extLst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lang="zh-CN" sz="1795"/>
      </a:pPr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字魂59号-创粗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字魂59号-创粗黑" panose="00000500000000000000" charset="-122"/>
              </a:defRPr>
            </a:lvl1pPr>
          </a:lstStyle>
          <a:p>
            <a:fld id="{FE697193-9FBC-44F5-8C5F-961DF10BD1F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字魂59号-创粗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字魂59号-创粗黑" panose="00000500000000000000" charset="-122"/>
              </a:defRPr>
            </a:lvl1pPr>
          </a:lstStyle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charset="-122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charset="-122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charset="-122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charset="-122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字魂59号-创粗黑" panose="00000500000000000000" charset="-122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 altLang="zh-CN"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8934317-5774-4D68-A7F3-FAAB7CBB51D7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03C20-776C-489F-8E25-9CC7DFA7B4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D03C20-776C-489F-8E25-9CC7DFA7B44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9A0958-8093-4677-B24F-6148C87027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 showMasterSp="0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</a:defRPr>
            </a:lvl1pPr>
          </a:lstStyle>
          <a:p>
            <a:fld id="{45FC5BF3-2AE4-48BF-9C21-15C72671454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字魂59号-创粗黑" panose="00000500000000000000" charset="-122"/>
                <a:ea typeface="字魂59号-创粗黑" panose="00000500000000000000" charset="-122"/>
              </a:defRPr>
            </a:lvl1pPr>
          </a:lstStyle>
          <a:p>
            <a:fld id="{DE112C8B-F767-4DCF-8CE6-E5739DBC5A2E}" type="slidenum">
              <a:rPr lang="zh-CN" altLang="en-US" smtClean="0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 advTm="3000">
        <p14:reveal/>
      </p:transition>
    </mc:Choice>
    <mc:Fallback>
      <p:transition spd="slow" advTm="3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字魂59号-创粗黑" panose="00000500000000000000" charset="-122"/>
          <a:ea typeface="字魂59号-创粗黑" panose="00000500000000000000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字魂59号-创粗黑" panose="00000500000000000000" charset="-122"/>
          <a:ea typeface="字魂59号-创粗黑" panose="00000500000000000000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字魂59号-创粗黑" panose="00000500000000000000" charset="-122"/>
          <a:ea typeface="字魂59号-创粗黑" panose="00000500000000000000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字魂59号-创粗黑" panose="00000500000000000000" charset="-122"/>
          <a:ea typeface="字魂59号-创粗黑" panose="00000500000000000000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字魂59号-创粗黑" panose="00000500000000000000" charset="-122"/>
          <a:ea typeface="字魂59号-创粗黑" panose="00000500000000000000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1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等腰三角形 33"/>
          <p:cNvSpPr/>
          <p:nvPr/>
        </p:nvSpPr>
        <p:spPr>
          <a:xfrm>
            <a:off x="83370" y="4775436"/>
            <a:ext cx="3168595" cy="2094279"/>
          </a:xfrm>
          <a:prstGeom prst="triangle">
            <a:avLst/>
          </a:prstGeom>
          <a:noFill/>
          <a:ln w="76200">
            <a:solidFill>
              <a:srgbClr val="A9B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2" name="等腰三角形 31"/>
          <p:cNvSpPr/>
          <p:nvPr/>
        </p:nvSpPr>
        <p:spPr>
          <a:xfrm rot="10800000">
            <a:off x="0" y="32224"/>
            <a:ext cx="4496263" cy="2971800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227317" y="4867661"/>
            <a:ext cx="1105017" cy="45720"/>
            <a:chOff x="1066971" y="3068807"/>
            <a:chExt cx="1105017" cy="45720"/>
          </a:xfrm>
          <a:solidFill>
            <a:srgbClr val="6B799C"/>
          </a:solidFill>
        </p:grpSpPr>
        <p:sp>
          <p:nvSpPr>
            <p:cNvPr id="13" name="椭圆 12"/>
            <p:cNvSpPr/>
            <p:nvPr/>
          </p:nvSpPr>
          <p:spPr>
            <a:xfrm>
              <a:off x="1066971" y="3068807"/>
              <a:ext cx="45720" cy="45720"/>
            </a:xfrm>
            <a:prstGeom prst="ellipse">
              <a:avLst/>
            </a:prstGeom>
            <a:grpFill/>
            <a:ln>
              <a:solidFill>
                <a:srgbClr val="9696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5A944C"/>
                </a:solidFill>
                <a:latin typeface="字魂59号-创粗黑" panose="00000500000000000000" charset="-122"/>
                <a:ea typeface="字魂59号-创粗黑" panose="00000500000000000000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1243521" y="3068807"/>
              <a:ext cx="45720" cy="45720"/>
            </a:xfrm>
            <a:prstGeom prst="ellipse">
              <a:avLst/>
            </a:prstGeom>
            <a:grpFill/>
            <a:ln>
              <a:solidFill>
                <a:srgbClr val="9696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5A944C"/>
                </a:solidFill>
                <a:latin typeface="字魂59号-创粗黑" panose="00000500000000000000" charset="-122"/>
                <a:ea typeface="字魂59号-创粗黑" panose="00000500000000000000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1420071" y="3068807"/>
              <a:ext cx="45720" cy="45720"/>
            </a:xfrm>
            <a:prstGeom prst="ellipse">
              <a:avLst/>
            </a:prstGeom>
            <a:grpFill/>
            <a:ln>
              <a:solidFill>
                <a:srgbClr val="9696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5A944C"/>
                </a:solidFill>
                <a:latin typeface="字魂59号-创粗黑" panose="00000500000000000000" charset="-122"/>
                <a:ea typeface="字魂59号-创粗黑" panose="00000500000000000000" charset="-122"/>
              </a:endParaRPr>
            </a:p>
          </p:txBody>
        </p:sp>
        <p:sp>
          <p:nvSpPr>
            <p:cNvPr id="16" name="椭圆 15"/>
            <p:cNvSpPr/>
            <p:nvPr/>
          </p:nvSpPr>
          <p:spPr>
            <a:xfrm>
              <a:off x="1596621" y="3068807"/>
              <a:ext cx="45720" cy="45720"/>
            </a:xfrm>
            <a:prstGeom prst="ellipse">
              <a:avLst/>
            </a:prstGeom>
            <a:grpFill/>
            <a:ln>
              <a:solidFill>
                <a:srgbClr val="9696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5A944C"/>
                </a:solidFill>
                <a:latin typeface="字魂59号-创粗黑" panose="00000500000000000000" charset="-122"/>
                <a:ea typeface="字魂59号-创粗黑" panose="00000500000000000000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1773171" y="3068807"/>
              <a:ext cx="45720" cy="45720"/>
            </a:xfrm>
            <a:prstGeom prst="ellipse">
              <a:avLst/>
            </a:prstGeom>
            <a:grpFill/>
            <a:ln>
              <a:solidFill>
                <a:srgbClr val="9696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5A944C"/>
                </a:solidFill>
                <a:latin typeface="字魂59号-创粗黑" panose="00000500000000000000" charset="-122"/>
                <a:ea typeface="字魂59号-创粗黑" panose="00000500000000000000" charset="-122"/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1949721" y="3068807"/>
              <a:ext cx="45720" cy="45720"/>
            </a:xfrm>
            <a:prstGeom prst="ellipse">
              <a:avLst/>
            </a:prstGeom>
            <a:grpFill/>
            <a:ln>
              <a:solidFill>
                <a:srgbClr val="9696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5A944C"/>
                </a:solidFill>
                <a:latin typeface="字魂59号-创粗黑" panose="00000500000000000000" charset="-122"/>
                <a:ea typeface="字魂59号-创粗黑" panose="00000500000000000000" charset="-122"/>
              </a:endParaRPr>
            </a:p>
          </p:txBody>
        </p:sp>
        <p:sp>
          <p:nvSpPr>
            <p:cNvPr id="19" name="椭圆 18"/>
            <p:cNvSpPr/>
            <p:nvPr/>
          </p:nvSpPr>
          <p:spPr>
            <a:xfrm>
              <a:off x="2126268" y="3068807"/>
              <a:ext cx="45720" cy="45720"/>
            </a:xfrm>
            <a:prstGeom prst="ellipse">
              <a:avLst/>
            </a:prstGeom>
            <a:grpFill/>
            <a:ln>
              <a:solidFill>
                <a:srgbClr val="96969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rgbClr val="5A944C"/>
                </a:solidFill>
                <a:latin typeface="字魂59号-创粗黑" panose="00000500000000000000" charset="-122"/>
                <a:ea typeface="字魂59号-创粗黑" panose="00000500000000000000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3273037" y="2745004"/>
            <a:ext cx="159803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>
                <a:solidFill>
                  <a:srgbClr val="9B8E95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目 录</a:t>
            </a:r>
            <a:endParaRPr lang="zh-CN" altLang="en-US" sz="6000" b="1" dirty="0">
              <a:solidFill>
                <a:srgbClr val="9B8E95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1" name="TextBox 13"/>
          <p:cNvSpPr txBox="1">
            <a:spLocks noChangeArrowheads="1"/>
          </p:cNvSpPr>
          <p:nvPr/>
        </p:nvSpPr>
        <p:spPr bwMode="auto">
          <a:xfrm>
            <a:off x="3182681" y="5031763"/>
            <a:ext cx="1240011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>
              <a:spcBef>
                <a:spcPct val="20000"/>
              </a:spcBef>
            </a:pPr>
            <a:r>
              <a:rPr lang="en-US" altLang="zh-CN" sz="16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  <a:sym typeface="Arial" panose="020B0604020202020204" pitchFamily="34" charset="0"/>
              </a:rPr>
              <a:t>content</a:t>
            </a:r>
            <a:endParaRPr lang="en-US" altLang="zh-CN" sz="16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  <a:sym typeface="Arial" panose="020B0604020202020204" pitchFamily="34" charset="0"/>
            </a:endParaRPr>
          </a:p>
        </p:txBody>
      </p:sp>
      <p:sp>
        <p:nvSpPr>
          <p:cNvPr id="22" name="文本框 15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7025962" y="2514171"/>
            <a:ext cx="412141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军旗游戏介绍</a:t>
            </a:r>
            <a:endParaRPr lang="zh-CN" altLang="en-US" sz="24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4" name="文本框 19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7012456" y="4306596"/>
            <a:ext cx="412141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代码实现思路</a:t>
            </a:r>
            <a:endParaRPr lang="zh-CN" altLang="en-US" sz="24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5" name="文本框 21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6939393" y="5105002"/>
            <a:ext cx="426753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成果展示</a:t>
            </a:r>
            <a:endParaRPr lang="zh-CN" altLang="en-US" sz="24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6" name="文本框 14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6416984" y="2429657"/>
            <a:ext cx="112377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600" dirty="0">
                <a:solidFill>
                  <a:srgbClr val="9B8E95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01</a:t>
            </a:r>
            <a:endParaRPr lang="zh-CN" altLang="en-US" sz="3600" dirty="0">
              <a:solidFill>
                <a:srgbClr val="9B8E95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8" name="文本框 18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6372613" y="4244190"/>
            <a:ext cx="1123773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600" dirty="0">
                <a:solidFill>
                  <a:srgbClr val="9B8E95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02</a:t>
            </a:r>
            <a:endParaRPr lang="zh-CN" altLang="en-US" sz="3600" dirty="0">
              <a:solidFill>
                <a:srgbClr val="9B8E95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9" name="文本框 20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6372645" y="5090329"/>
            <a:ext cx="1123708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600" dirty="0">
                <a:solidFill>
                  <a:srgbClr val="9B8E95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03</a:t>
            </a:r>
            <a:endParaRPr lang="en-US" altLang="zh-CN" sz="3600" dirty="0">
              <a:solidFill>
                <a:srgbClr val="9B8E95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3600" dirty="0">
              <a:solidFill>
                <a:srgbClr val="9B8E95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" name="等腰三角形 1"/>
          <p:cNvSpPr/>
          <p:nvPr/>
        </p:nvSpPr>
        <p:spPr>
          <a:xfrm rot="10800000">
            <a:off x="716438" y="43110"/>
            <a:ext cx="3063388" cy="2024743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0" name="等腰三角形 29"/>
          <p:cNvSpPr/>
          <p:nvPr/>
        </p:nvSpPr>
        <p:spPr>
          <a:xfrm rot="10800000">
            <a:off x="3191344" y="0"/>
            <a:ext cx="2296886" cy="1518124"/>
          </a:xfrm>
          <a:prstGeom prst="triangle">
            <a:avLst/>
          </a:prstGeom>
          <a:solidFill>
            <a:srgbClr val="9B8E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3" name="等腰三角形 32"/>
          <p:cNvSpPr/>
          <p:nvPr/>
        </p:nvSpPr>
        <p:spPr>
          <a:xfrm>
            <a:off x="785167" y="5770544"/>
            <a:ext cx="1663020" cy="1099171"/>
          </a:xfrm>
          <a:prstGeom prst="triangle">
            <a:avLst/>
          </a:prstGeom>
          <a:solidFill>
            <a:srgbClr val="9B8E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826885" y="1611790"/>
            <a:ext cx="25263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Game</a:t>
            </a:r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游戏类实现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26883" y="2185479"/>
            <a:ext cx="57255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        整合后端逻辑方便前端调用。首先初始化游戏棋盘并分配人机难度，通过获取棋子信息来进行下一步操作，随后切换至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al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操作，获棋盘盼状态并检查胜利条件</a:t>
            </a:r>
            <a:endParaRPr lang="zh-CN" altLang="en-US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4" name="等腰三角形 93"/>
          <p:cNvSpPr/>
          <p:nvPr/>
        </p:nvSpPr>
        <p:spPr>
          <a:xfrm rot="5400000">
            <a:off x="-212085" y="283857"/>
            <a:ext cx="1251051" cy="82688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5" name="等腰三角形 94"/>
          <p:cNvSpPr/>
          <p:nvPr/>
        </p:nvSpPr>
        <p:spPr>
          <a:xfrm rot="5400000">
            <a:off x="-161374" y="382713"/>
            <a:ext cx="951914" cy="62916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74894" y="398735"/>
            <a:ext cx="75739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Game</a:t>
            </a:r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游戏类实现以及简单人机对战</a:t>
            </a:r>
            <a:r>
              <a:rPr lang="en-US" altLang="zh-CN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BFS</a:t>
            </a:r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寻路算法实现</a:t>
            </a:r>
            <a:endParaRPr lang="zh-CN" altLang="en-US" sz="24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lvl="0"/>
            <a:endParaRPr lang="en-US" altLang="zh-CN" sz="1600" dirty="0">
              <a:solidFill>
                <a:srgbClr val="6B799C"/>
              </a:solidFill>
              <a:latin typeface="字魂59号-创粗黑" panose="00000500000000000000" charset="-122"/>
            </a:endParaRPr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669" y="88369"/>
            <a:ext cx="929944" cy="929944"/>
          </a:xfrm>
          <a:prstGeom prst="rect">
            <a:avLst/>
          </a:prstGeom>
        </p:spPr>
      </p:pic>
      <p:sp>
        <p:nvSpPr>
          <p:cNvPr id="98" name="文本框 97"/>
          <p:cNvSpPr txBox="1"/>
          <p:nvPr/>
        </p:nvSpPr>
        <p:spPr>
          <a:xfrm>
            <a:off x="826883" y="3803203"/>
            <a:ext cx="42831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简单人机对战</a:t>
            </a:r>
            <a:r>
              <a:rPr lang="en-US" altLang="zh-CN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BFS</a:t>
            </a:r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寻路算法实现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9" name="矩形 98"/>
          <p:cNvSpPr/>
          <p:nvPr/>
        </p:nvSpPr>
        <p:spPr>
          <a:xfrm>
            <a:off x="826881" y="4376892"/>
            <a:ext cx="57255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        基于简单人机对战棋子移动规则，引入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BFS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广度优先算法搜寻棋子从起始位置到目标位置的最短路径，并返回第一步路径，并判断每一步移动终止位置是否合法，是否可以进行多格跳跃减少步骤消耗等优化。</a:t>
            </a:r>
            <a:endParaRPr lang="zh-CN" altLang="en-US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101" name="文本框 100"/>
          <p:cNvSpPr txBox="1"/>
          <p:nvPr/>
        </p:nvSpPr>
        <p:spPr>
          <a:xfrm>
            <a:off x="7822890" y="1486179"/>
            <a:ext cx="2989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简单人机（</a:t>
            </a:r>
            <a:r>
              <a:rPr lang="en-US" altLang="zh-CN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BFS</a:t>
            </a:r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）残局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7768" y="2185479"/>
            <a:ext cx="3429353" cy="4380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98" grpId="0"/>
      <p:bldP spid="99" grpId="0"/>
      <p:bldP spid="10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等腰三角形 93"/>
          <p:cNvSpPr/>
          <p:nvPr/>
        </p:nvSpPr>
        <p:spPr>
          <a:xfrm rot="5400000">
            <a:off x="-212085" y="283857"/>
            <a:ext cx="1251051" cy="82688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5" name="等腰三角形 94"/>
          <p:cNvSpPr/>
          <p:nvPr/>
        </p:nvSpPr>
        <p:spPr>
          <a:xfrm rot="5400000">
            <a:off x="-161374" y="382713"/>
            <a:ext cx="951914" cy="62916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74894" y="398735"/>
            <a:ext cx="5113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简单人机对战思路及实现逻辑图</a:t>
            </a:r>
            <a:endParaRPr lang="en-US" altLang="zh-CN" sz="1600" dirty="0">
              <a:solidFill>
                <a:srgbClr val="6B799C"/>
              </a:solidFill>
              <a:latin typeface="字魂59号-创粗黑" panose="00000500000000000000" charset="-122"/>
            </a:endParaRPr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669" y="88369"/>
            <a:ext cx="929944" cy="92994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7386" y="1018313"/>
            <a:ext cx="5717733" cy="575131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26881" y="1292611"/>
            <a:ext cx="2403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简单人机对战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26881" y="2124932"/>
            <a:ext cx="465951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      首先进行游戏简单初始化处理，其次从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board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棋盘对象中获取当前棋盘状态，并转化为二维数组方便处理，并识别敌我双方等级通过计算路径决策下一步动作，最后返回棋子最新坐标。</a:t>
            </a:r>
            <a:endParaRPr lang="zh-CN" altLang="en-US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729768" y="660345"/>
            <a:ext cx="2403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实现逻辑图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等腰三角形 93"/>
          <p:cNvSpPr/>
          <p:nvPr/>
        </p:nvSpPr>
        <p:spPr>
          <a:xfrm rot="5400000">
            <a:off x="-212085" y="283857"/>
            <a:ext cx="1251051" cy="82688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5" name="等腰三角形 94"/>
          <p:cNvSpPr/>
          <p:nvPr/>
        </p:nvSpPr>
        <p:spPr>
          <a:xfrm rot="5400000">
            <a:off x="-161374" y="382713"/>
            <a:ext cx="951914" cy="62916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74894" y="398735"/>
            <a:ext cx="5113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困难人机</a:t>
            </a:r>
            <a:r>
              <a:rPr lang="en-US" altLang="zh-CN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A*</a:t>
            </a:r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算法设计</a:t>
            </a:r>
            <a:endParaRPr lang="en-US" altLang="zh-CN" sz="1600" dirty="0">
              <a:solidFill>
                <a:srgbClr val="6B799C"/>
              </a:solidFill>
              <a:latin typeface="字魂59号-创粗黑" panose="00000500000000000000" charset="-122"/>
            </a:endParaRPr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669" y="88369"/>
            <a:ext cx="929944" cy="92994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874894" y="1766760"/>
            <a:ext cx="2989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困难人机</a:t>
            </a:r>
            <a:r>
              <a:rPr lang="en-US" altLang="zh-CN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A*</a:t>
            </a:r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算法设计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74894" y="2626507"/>
            <a:ext cx="441832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        在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BFS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算法的基础上选择了搜索效率更高的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A*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最短路径搜索算法，该算法在广度搜索的基础上引入了代价的概念，使得路径探索时每一步选择预计步数最少的节点进行探索，同时我们对路径探索增添了限制，避免出现电脑方棋子一步送给对方吃的情况。</a:t>
            </a:r>
            <a:endParaRPr lang="zh-CN" altLang="en-US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099682" y="1766760"/>
            <a:ext cx="2989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困难人机残局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682" y="2231264"/>
            <a:ext cx="3387740" cy="448875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874893" y="1411133"/>
            <a:ext cx="2749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困难人机对战逻辑实现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874894" y="1982252"/>
            <a:ext cx="306604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        基于简单人机对战进行修改，通过获取我方棋子信息来进行后续操作，完善应对更多我方不同棋子情况下，做出的不同决策，大幅提升游戏难度。</a:t>
            </a:r>
            <a:endParaRPr lang="zh-CN" altLang="en-US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4" name="等腰三角形 93"/>
          <p:cNvSpPr/>
          <p:nvPr/>
        </p:nvSpPr>
        <p:spPr>
          <a:xfrm rot="5400000">
            <a:off x="-212085" y="283857"/>
            <a:ext cx="1251051" cy="82688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5" name="等腰三角形 94"/>
          <p:cNvSpPr/>
          <p:nvPr/>
        </p:nvSpPr>
        <p:spPr>
          <a:xfrm rot="5400000">
            <a:off x="-161374" y="382713"/>
            <a:ext cx="951914" cy="62916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74893" y="398735"/>
            <a:ext cx="6247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困难人机对战思路及实现逻辑图</a:t>
            </a:r>
            <a:endParaRPr lang="en-US" altLang="zh-CN" sz="1600" dirty="0">
              <a:solidFill>
                <a:srgbClr val="6B799C"/>
              </a:solidFill>
              <a:latin typeface="字魂59号-创粗黑" panose="00000500000000000000" charset="-122"/>
            </a:endParaRPr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669" y="88369"/>
            <a:ext cx="929944" cy="92994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7350753" y="618203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实现逻辑图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224" y="1018313"/>
            <a:ext cx="7914066" cy="58396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919970" y="1582142"/>
            <a:ext cx="140455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前端</a:t>
            </a:r>
            <a:r>
              <a:rPr lang="en-US" altLang="zh-CN" sz="2000" b="1" dirty="0" err="1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ui</a:t>
            </a:r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设计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874892" y="1982252"/>
            <a:ext cx="506226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      基于 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Qt 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框架开发，采用 </a:t>
            </a:r>
            <a:r>
              <a:rPr lang="en-US" altLang="zh-CN" dirty="0" err="1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QMainWindow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作为主窗口，结合 </a:t>
            </a:r>
            <a:r>
              <a:rPr lang="en-US" altLang="zh-CN" dirty="0" err="1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QPushButton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、</a:t>
            </a:r>
            <a:r>
              <a:rPr lang="en-US" altLang="zh-CN" dirty="0" err="1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QGridLayout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和 </a:t>
            </a:r>
            <a:r>
              <a:rPr lang="en-US" altLang="zh-CN" dirty="0" err="1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QStatusBar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等组件，实现了一个具有棋盘布局和游戏交互功能的界面。引入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Game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类处理游戏逻辑，</a:t>
            </a:r>
            <a:r>
              <a:rPr lang="en-US" altLang="zh-CN" dirty="0" err="1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ChessPieceOp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类动态更新棋盘布局，利用 </a:t>
            </a:r>
            <a:r>
              <a:rPr lang="en-US" altLang="zh-CN" dirty="0" err="1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QTimer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实现非阻塞的游戏循环和 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AI 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操作延迟。用户可通过按钮切换到其他窗口（如 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Form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），并在状态栏中实时查看游戏状态。整体设计结合了 </a:t>
            </a:r>
            <a:r>
              <a:rPr lang="en-US" altLang="zh-CN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Qt </a:t>
            </a:r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的信号槽机制和自定义类，构建了一个交互性强、功能完善的游戏界面。。</a:t>
            </a:r>
            <a:endParaRPr lang="zh-CN" altLang="en-US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4" name="等腰三角形 93"/>
          <p:cNvSpPr/>
          <p:nvPr/>
        </p:nvSpPr>
        <p:spPr>
          <a:xfrm rot="5400000">
            <a:off x="-212085" y="283857"/>
            <a:ext cx="1251051" cy="82688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5" name="等腰三角形 94"/>
          <p:cNvSpPr/>
          <p:nvPr/>
        </p:nvSpPr>
        <p:spPr>
          <a:xfrm rot="5400000">
            <a:off x="-161374" y="382713"/>
            <a:ext cx="951914" cy="62916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74894" y="398735"/>
            <a:ext cx="65308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前端</a:t>
            </a:r>
            <a:r>
              <a:rPr lang="en-US" altLang="zh-CN" sz="2400" dirty="0" err="1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ui</a:t>
            </a:r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设计及效果图</a:t>
            </a:r>
            <a:endParaRPr lang="en-US" altLang="zh-CN" sz="1600" dirty="0">
              <a:solidFill>
                <a:srgbClr val="6B799C"/>
              </a:solidFill>
              <a:latin typeface="字魂59号-创粗黑" panose="00000500000000000000" charset="-122"/>
            </a:endParaRPr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669" y="88369"/>
            <a:ext cx="929944" cy="929944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6445877" y="1582142"/>
            <a:ext cx="17091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前端</a:t>
            </a:r>
            <a:r>
              <a:rPr lang="en-US" altLang="zh-CN" sz="2000" b="1" dirty="0" err="1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ui</a:t>
            </a:r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效果图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0438" y="2163651"/>
            <a:ext cx="2587152" cy="42456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3" grpId="0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2"/>
          <p:cNvSpPr txBox="1">
            <a:spLocks noChangeArrowheads="1"/>
          </p:cNvSpPr>
          <p:nvPr/>
        </p:nvSpPr>
        <p:spPr bwMode="auto">
          <a:xfrm flipH="1">
            <a:off x="6111310" y="3049466"/>
            <a:ext cx="3934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4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成果展示</a:t>
            </a:r>
            <a:endParaRPr lang="zh-CN" altLang="en-US" sz="40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>
            <a:off x="2145806" y="2281746"/>
            <a:ext cx="3168595" cy="2094279"/>
          </a:xfrm>
          <a:prstGeom prst="triangle">
            <a:avLst/>
          </a:prstGeom>
          <a:noFill/>
          <a:ln w="76200">
            <a:solidFill>
              <a:srgbClr val="A9B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0" name="等腰三角形 19"/>
          <p:cNvSpPr/>
          <p:nvPr/>
        </p:nvSpPr>
        <p:spPr>
          <a:xfrm>
            <a:off x="2574379" y="2715561"/>
            <a:ext cx="2311448" cy="1527748"/>
          </a:xfrm>
          <a:prstGeom prst="triangle">
            <a:avLst/>
          </a:prstGeom>
          <a:solidFill>
            <a:srgbClr val="9B8E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1" name="等腰三角形 20"/>
          <p:cNvSpPr/>
          <p:nvPr/>
        </p:nvSpPr>
        <p:spPr>
          <a:xfrm rot="10800000">
            <a:off x="4040107" y="4506092"/>
            <a:ext cx="1691440" cy="1117955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64270" y="2693882"/>
            <a:ext cx="93166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4</a:t>
            </a:r>
            <a:endParaRPr lang="zh-CN" altLang="en-US" sz="11500" b="1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2417418" y="1988196"/>
            <a:ext cx="5605114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感谢聆听</a:t>
            </a:r>
            <a:endParaRPr lang="zh-CN" altLang="en-US" sz="54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4" name="Content Placeholder 2"/>
          <p:cNvSpPr txBox="1"/>
          <p:nvPr/>
        </p:nvSpPr>
        <p:spPr>
          <a:xfrm>
            <a:off x="1212850" y="3837940"/>
            <a:ext cx="6036310" cy="394970"/>
          </a:xfrm>
          <a:prstGeom prst="rect">
            <a:avLst/>
          </a:prstGeom>
        </p:spPr>
        <p:txBody>
          <a:bodyPr vert="horz" lIns="121683" tIns="60841" rIns="121683" bIns="608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  <a:defRPr/>
            </a:pPr>
            <a:endParaRPr lang="zh-CN" altLang="en-US" sz="1600" dirty="0">
              <a:solidFill>
                <a:srgbClr val="5A944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9" name="等腰三角形 38"/>
          <p:cNvSpPr/>
          <p:nvPr/>
        </p:nvSpPr>
        <p:spPr>
          <a:xfrm rot="16200000" flipH="1">
            <a:off x="6523504" y="1187759"/>
            <a:ext cx="6849547" cy="4474029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2" name="等腰三角形 31"/>
          <p:cNvSpPr/>
          <p:nvPr/>
        </p:nvSpPr>
        <p:spPr>
          <a:xfrm rot="16200000" flipH="1">
            <a:off x="7326085" y="1493393"/>
            <a:ext cx="5921831" cy="3810000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0" name="等腰三角形 39"/>
          <p:cNvSpPr/>
          <p:nvPr/>
        </p:nvSpPr>
        <p:spPr>
          <a:xfrm rot="5400000" flipH="1">
            <a:off x="-727902" y="4445175"/>
            <a:ext cx="3138982" cy="166976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1" name="等腰三角形 40"/>
          <p:cNvSpPr/>
          <p:nvPr/>
        </p:nvSpPr>
        <p:spPr>
          <a:xfrm rot="5400000" flipH="1">
            <a:off x="-607996" y="4602271"/>
            <a:ext cx="2607104" cy="142193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2" name="等腰三角形 41"/>
          <p:cNvSpPr/>
          <p:nvPr/>
        </p:nvSpPr>
        <p:spPr>
          <a:xfrm rot="10800000" flipH="1">
            <a:off x="1421275" y="0"/>
            <a:ext cx="1992288" cy="874957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3" name="等腰三角形 42"/>
          <p:cNvSpPr/>
          <p:nvPr/>
        </p:nvSpPr>
        <p:spPr>
          <a:xfrm rot="10800000" flipH="1">
            <a:off x="1590064" y="5228"/>
            <a:ext cx="1654709" cy="745097"/>
          </a:xfrm>
          <a:prstGeom prst="triangle">
            <a:avLst/>
          </a:prstGeom>
          <a:solidFill>
            <a:srgbClr val="9B8E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4033773" y="4394452"/>
            <a:ext cx="3098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sz="2000" b="1" dirty="0">
              <a:solidFill>
                <a:srgbClr val="9B8E95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endParaRPr lang="zh-CN" altLang="en-US" sz="2000" b="1" dirty="0">
              <a:solidFill>
                <a:srgbClr val="9B8E95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5534" y="588807"/>
            <a:ext cx="1129468" cy="112946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等腰三角形 27"/>
          <p:cNvSpPr/>
          <p:nvPr/>
        </p:nvSpPr>
        <p:spPr>
          <a:xfrm rot="5400000">
            <a:off x="-212085" y="283857"/>
            <a:ext cx="1251051" cy="82688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9" name="等腰三角形 28"/>
          <p:cNvSpPr/>
          <p:nvPr/>
        </p:nvSpPr>
        <p:spPr>
          <a:xfrm rot="5400000">
            <a:off x="-161374" y="382713"/>
            <a:ext cx="951914" cy="62916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874894" y="398735"/>
            <a:ext cx="2674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视频展示</a:t>
            </a:r>
            <a:endParaRPr lang="zh-CN" altLang="en-US" sz="24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3" name="Desktop 2024.12.16 - 18.50.34.05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414622" y="1076296"/>
            <a:ext cx="9362755" cy="52665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2"/>
          <p:cNvSpPr txBox="1">
            <a:spLocks noChangeArrowheads="1"/>
          </p:cNvSpPr>
          <p:nvPr/>
        </p:nvSpPr>
        <p:spPr bwMode="auto">
          <a:xfrm flipH="1">
            <a:off x="6111310" y="3049466"/>
            <a:ext cx="3934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4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军旗游戏介绍</a:t>
            </a:r>
            <a:endParaRPr lang="zh-CN" altLang="en-US" sz="40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>
            <a:off x="2145806" y="2281746"/>
            <a:ext cx="3168595" cy="2094279"/>
          </a:xfrm>
          <a:prstGeom prst="triangle">
            <a:avLst/>
          </a:prstGeom>
          <a:noFill/>
          <a:ln w="76200">
            <a:solidFill>
              <a:srgbClr val="A9B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0" name="等腰三角形 19"/>
          <p:cNvSpPr/>
          <p:nvPr/>
        </p:nvSpPr>
        <p:spPr>
          <a:xfrm>
            <a:off x="2574379" y="2715561"/>
            <a:ext cx="2311448" cy="1527748"/>
          </a:xfrm>
          <a:prstGeom prst="triangle">
            <a:avLst/>
          </a:prstGeom>
          <a:solidFill>
            <a:srgbClr val="9B8E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1" name="等腰三角形 20"/>
          <p:cNvSpPr/>
          <p:nvPr/>
        </p:nvSpPr>
        <p:spPr>
          <a:xfrm rot="10800000">
            <a:off x="4040107" y="4506092"/>
            <a:ext cx="1691440" cy="1117955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64270" y="2693882"/>
            <a:ext cx="93166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1</a:t>
            </a:r>
            <a:endParaRPr lang="zh-CN" altLang="en-US" sz="11500" b="1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 flipV="1">
            <a:off x="5858934" y="1574800"/>
            <a:ext cx="0" cy="4546600"/>
          </a:xfrm>
          <a:prstGeom prst="straightConnector1">
            <a:avLst/>
          </a:prstGeom>
          <a:ln w="19050">
            <a:solidFill>
              <a:schemeClr val="bg1">
                <a:lumMod val="65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/>
          <p:cNvSpPr/>
          <p:nvPr/>
        </p:nvSpPr>
        <p:spPr>
          <a:xfrm>
            <a:off x="5274734" y="2387600"/>
            <a:ext cx="1168400" cy="1128713"/>
          </a:xfrm>
          <a:prstGeom prst="roundRect">
            <a:avLst>
              <a:gd name="adj" fmla="val 9769"/>
            </a:avLst>
          </a:prstGeom>
          <a:solidFill>
            <a:srgbClr val="6B7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200">
              <a:latin typeface="字魂59号-创粗黑" panose="00000500000000000000" charset="-122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274734" y="4419600"/>
            <a:ext cx="1168400" cy="1128713"/>
          </a:xfrm>
          <a:prstGeom prst="roundRect">
            <a:avLst>
              <a:gd name="adj" fmla="val 9769"/>
            </a:avLst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200">
              <a:latin typeface="字魂59号-创粗黑" panose="00000500000000000000" charset="-122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5656416" y="4749600"/>
            <a:ext cx="405039" cy="469203"/>
            <a:chOff x="3581400" y="3905251"/>
            <a:chExt cx="160338" cy="185738"/>
          </a:xfrm>
          <a:solidFill>
            <a:schemeClr val="bg1"/>
          </a:solidFill>
        </p:grpSpPr>
        <p:sp>
          <p:nvSpPr>
            <p:cNvPr id="12" name="Rectangle 33"/>
            <p:cNvSpPr>
              <a:spLocks noChangeArrowheads="1"/>
            </p:cNvSpPr>
            <p:nvPr/>
          </p:nvSpPr>
          <p:spPr bwMode="auto">
            <a:xfrm>
              <a:off x="3670300" y="3941763"/>
              <a:ext cx="28575" cy="149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1920" tIns="60960" rIns="121920" bIns="6096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latin typeface="字魂59号-创粗黑" panose="00000500000000000000" charset="-122"/>
                <a:ea typeface="+mn-ea"/>
              </a:endParaRPr>
            </a:p>
          </p:txBody>
        </p:sp>
        <p:sp>
          <p:nvSpPr>
            <p:cNvPr id="13" name="Rectangle 34"/>
            <p:cNvSpPr>
              <a:spLocks noChangeArrowheads="1"/>
            </p:cNvSpPr>
            <p:nvPr/>
          </p:nvSpPr>
          <p:spPr bwMode="auto">
            <a:xfrm>
              <a:off x="3627438" y="3971926"/>
              <a:ext cx="26988" cy="11906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1920" tIns="60960" rIns="121920" bIns="6096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latin typeface="字魂59号-创粗黑" panose="00000500000000000000" charset="-122"/>
                <a:ea typeface="+mn-ea"/>
              </a:endParaRPr>
            </a:p>
          </p:txBody>
        </p:sp>
        <p:sp>
          <p:nvSpPr>
            <p:cNvPr id="14" name="Rectangle 35"/>
            <p:cNvSpPr>
              <a:spLocks noChangeArrowheads="1"/>
            </p:cNvSpPr>
            <p:nvPr/>
          </p:nvSpPr>
          <p:spPr bwMode="auto">
            <a:xfrm>
              <a:off x="3581400" y="3994151"/>
              <a:ext cx="26988" cy="968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1920" tIns="60960" rIns="121920" bIns="6096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latin typeface="字魂59号-创粗黑" panose="00000500000000000000" charset="-122"/>
                <a:ea typeface="+mn-ea"/>
              </a:endParaRPr>
            </a:p>
          </p:txBody>
        </p:sp>
        <p:sp>
          <p:nvSpPr>
            <p:cNvPr id="15" name="Rectangle 36"/>
            <p:cNvSpPr>
              <a:spLocks noChangeArrowheads="1"/>
            </p:cNvSpPr>
            <p:nvPr/>
          </p:nvSpPr>
          <p:spPr bwMode="auto">
            <a:xfrm>
              <a:off x="3714750" y="3905251"/>
              <a:ext cx="26988" cy="1857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1920" tIns="60960" rIns="121920" bIns="6096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latin typeface="字魂59号-创粗黑" panose="00000500000000000000" charset="-122"/>
                <a:ea typeface="+mn-ea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5695857" y="2692400"/>
            <a:ext cx="326155" cy="492424"/>
            <a:chOff x="549275" y="4406901"/>
            <a:chExt cx="161926" cy="244475"/>
          </a:xfrm>
          <a:solidFill>
            <a:schemeClr val="bg1"/>
          </a:solidFill>
        </p:grpSpPr>
        <p:sp>
          <p:nvSpPr>
            <p:cNvPr id="17" name="Freeform 62"/>
            <p:cNvSpPr>
              <a:spLocks noEditPoints="1"/>
            </p:cNvSpPr>
            <p:nvPr/>
          </p:nvSpPr>
          <p:spPr bwMode="auto">
            <a:xfrm>
              <a:off x="549275" y="4406901"/>
              <a:ext cx="138113" cy="244475"/>
            </a:xfrm>
            <a:custGeom>
              <a:avLst/>
              <a:gdLst>
                <a:gd name="T0" fmla="*/ 66 w 73"/>
                <a:gd name="T1" fmla="*/ 105 h 129"/>
                <a:gd name="T2" fmla="*/ 7 w 73"/>
                <a:gd name="T3" fmla="*/ 105 h 129"/>
                <a:gd name="T4" fmla="*/ 7 w 73"/>
                <a:gd name="T5" fmla="*/ 16 h 129"/>
                <a:gd name="T6" fmla="*/ 66 w 73"/>
                <a:gd name="T7" fmla="*/ 16 h 129"/>
                <a:gd name="T8" fmla="*/ 66 w 73"/>
                <a:gd name="T9" fmla="*/ 35 h 129"/>
                <a:gd name="T10" fmla="*/ 73 w 73"/>
                <a:gd name="T11" fmla="*/ 35 h 129"/>
                <a:gd name="T12" fmla="*/ 73 w 73"/>
                <a:gd name="T13" fmla="*/ 10 h 129"/>
                <a:gd name="T14" fmla="*/ 63 w 73"/>
                <a:gd name="T15" fmla="*/ 0 h 129"/>
                <a:gd name="T16" fmla="*/ 9 w 73"/>
                <a:gd name="T17" fmla="*/ 0 h 129"/>
                <a:gd name="T18" fmla="*/ 0 w 73"/>
                <a:gd name="T19" fmla="*/ 10 h 129"/>
                <a:gd name="T20" fmla="*/ 0 w 73"/>
                <a:gd name="T21" fmla="*/ 120 h 129"/>
                <a:gd name="T22" fmla="*/ 9 w 73"/>
                <a:gd name="T23" fmla="*/ 129 h 129"/>
                <a:gd name="T24" fmla="*/ 63 w 73"/>
                <a:gd name="T25" fmla="*/ 129 h 129"/>
                <a:gd name="T26" fmla="*/ 73 w 73"/>
                <a:gd name="T27" fmla="*/ 120 h 129"/>
                <a:gd name="T28" fmla="*/ 73 w 73"/>
                <a:gd name="T29" fmla="*/ 79 h 129"/>
                <a:gd name="T30" fmla="*/ 66 w 73"/>
                <a:gd name="T31" fmla="*/ 79 h 129"/>
                <a:gd name="T32" fmla="*/ 66 w 73"/>
                <a:gd name="T33" fmla="*/ 105 h 129"/>
                <a:gd name="T34" fmla="*/ 57 w 73"/>
                <a:gd name="T35" fmla="*/ 6 h 129"/>
                <a:gd name="T36" fmla="*/ 60 w 73"/>
                <a:gd name="T37" fmla="*/ 9 h 129"/>
                <a:gd name="T38" fmla="*/ 57 w 73"/>
                <a:gd name="T39" fmla="*/ 11 h 129"/>
                <a:gd name="T40" fmla="*/ 55 w 73"/>
                <a:gd name="T41" fmla="*/ 9 h 129"/>
                <a:gd name="T42" fmla="*/ 57 w 73"/>
                <a:gd name="T43" fmla="*/ 6 h 129"/>
                <a:gd name="T44" fmla="*/ 24 w 73"/>
                <a:gd name="T45" fmla="*/ 7 h 129"/>
                <a:gd name="T46" fmla="*/ 49 w 73"/>
                <a:gd name="T47" fmla="*/ 7 h 129"/>
                <a:gd name="T48" fmla="*/ 49 w 73"/>
                <a:gd name="T49" fmla="*/ 10 h 129"/>
                <a:gd name="T50" fmla="*/ 24 w 73"/>
                <a:gd name="T51" fmla="*/ 10 h 129"/>
                <a:gd name="T52" fmla="*/ 24 w 73"/>
                <a:gd name="T53" fmla="*/ 7 h 129"/>
                <a:gd name="T54" fmla="*/ 48 w 73"/>
                <a:gd name="T55" fmla="*/ 119 h 129"/>
                <a:gd name="T56" fmla="*/ 25 w 73"/>
                <a:gd name="T57" fmla="*/ 119 h 129"/>
                <a:gd name="T58" fmla="*/ 25 w 73"/>
                <a:gd name="T59" fmla="*/ 112 h 129"/>
                <a:gd name="T60" fmla="*/ 48 w 73"/>
                <a:gd name="T61" fmla="*/ 112 h 129"/>
                <a:gd name="T62" fmla="*/ 48 w 73"/>
                <a:gd name="T63" fmla="*/ 11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" h="129">
                  <a:moveTo>
                    <a:pt x="66" y="105"/>
                  </a:moveTo>
                  <a:cubicBezTo>
                    <a:pt x="7" y="105"/>
                    <a:pt x="7" y="105"/>
                    <a:pt x="7" y="10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73" y="35"/>
                    <a:pt x="73" y="35"/>
                    <a:pt x="73" y="35"/>
                  </a:cubicBezTo>
                  <a:cubicBezTo>
                    <a:pt x="73" y="10"/>
                    <a:pt x="73" y="10"/>
                    <a:pt x="73" y="10"/>
                  </a:cubicBezTo>
                  <a:cubicBezTo>
                    <a:pt x="73" y="5"/>
                    <a:pt x="68" y="0"/>
                    <a:pt x="63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0" y="125"/>
                    <a:pt x="4" y="129"/>
                    <a:pt x="9" y="129"/>
                  </a:cubicBezTo>
                  <a:cubicBezTo>
                    <a:pt x="63" y="129"/>
                    <a:pt x="63" y="129"/>
                    <a:pt x="63" y="129"/>
                  </a:cubicBezTo>
                  <a:cubicBezTo>
                    <a:pt x="68" y="129"/>
                    <a:pt x="73" y="125"/>
                    <a:pt x="73" y="120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66" y="79"/>
                    <a:pt x="66" y="79"/>
                    <a:pt x="66" y="79"/>
                  </a:cubicBezTo>
                  <a:lnTo>
                    <a:pt x="66" y="105"/>
                  </a:lnTo>
                  <a:close/>
                  <a:moveTo>
                    <a:pt x="57" y="6"/>
                  </a:moveTo>
                  <a:cubicBezTo>
                    <a:pt x="58" y="6"/>
                    <a:pt x="60" y="7"/>
                    <a:pt x="60" y="9"/>
                  </a:cubicBezTo>
                  <a:cubicBezTo>
                    <a:pt x="60" y="10"/>
                    <a:pt x="58" y="11"/>
                    <a:pt x="57" y="11"/>
                  </a:cubicBezTo>
                  <a:cubicBezTo>
                    <a:pt x="56" y="11"/>
                    <a:pt x="55" y="10"/>
                    <a:pt x="55" y="9"/>
                  </a:cubicBezTo>
                  <a:cubicBezTo>
                    <a:pt x="55" y="7"/>
                    <a:pt x="56" y="6"/>
                    <a:pt x="57" y="6"/>
                  </a:cubicBezTo>
                  <a:close/>
                  <a:moveTo>
                    <a:pt x="24" y="7"/>
                  </a:moveTo>
                  <a:cubicBezTo>
                    <a:pt x="49" y="7"/>
                    <a:pt x="49" y="7"/>
                    <a:pt x="49" y="7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24" y="10"/>
                    <a:pt x="24" y="10"/>
                    <a:pt x="24" y="10"/>
                  </a:cubicBezTo>
                  <a:lnTo>
                    <a:pt x="24" y="7"/>
                  </a:lnTo>
                  <a:close/>
                  <a:moveTo>
                    <a:pt x="48" y="119"/>
                  </a:moveTo>
                  <a:cubicBezTo>
                    <a:pt x="25" y="119"/>
                    <a:pt x="25" y="119"/>
                    <a:pt x="25" y="119"/>
                  </a:cubicBezTo>
                  <a:cubicBezTo>
                    <a:pt x="25" y="112"/>
                    <a:pt x="25" y="112"/>
                    <a:pt x="25" y="112"/>
                  </a:cubicBezTo>
                  <a:cubicBezTo>
                    <a:pt x="48" y="112"/>
                    <a:pt x="48" y="112"/>
                    <a:pt x="48" y="112"/>
                  </a:cubicBezTo>
                  <a:lnTo>
                    <a:pt x="48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21920" tIns="60960" rIns="121920" bIns="6096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latin typeface="字魂59号-创粗黑" panose="00000500000000000000" charset="-122"/>
                <a:ea typeface="+mn-ea"/>
              </a:endParaRPr>
            </a:p>
          </p:txBody>
        </p:sp>
        <p:sp>
          <p:nvSpPr>
            <p:cNvPr id="18" name="Freeform 63"/>
            <p:cNvSpPr/>
            <p:nvPr/>
          </p:nvSpPr>
          <p:spPr bwMode="auto">
            <a:xfrm>
              <a:off x="608013" y="4478338"/>
              <a:ext cx="103188" cy="98425"/>
            </a:xfrm>
            <a:custGeom>
              <a:avLst/>
              <a:gdLst>
                <a:gd name="T0" fmla="*/ 0 w 65"/>
                <a:gd name="T1" fmla="*/ 44 h 62"/>
                <a:gd name="T2" fmla="*/ 8 w 65"/>
                <a:gd name="T3" fmla="*/ 44 h 62"/>
                <a:gd name="T4" fmla="*/ 0 w 65"/>
                <a:gd name="T5" fmla="*/ 62 h 62"/>
                <a:gd name="T6" fmla="*/ 22 w 65"/>
                <a:gd name="T7" fmla="*/ 44 h 62"/>
                <a:gd name="T8" fmla="*/ 65 w 65"/>
                <a:gd name="T9" fmla="*/ 44 h 62"/>
                <a:gd name="T10" fmla="*/ 65 w 65"/>
                <a:gd name="T11" fmla="*/ 0 h 62"/>
                <a:gd name="T12" fmla="*/ 0 w 65"/>
                <a:gd name="T13" fmla="*/ 0 h 62"/>
                <a:gd name="T14" fmla="*/ 0 w 65"/>
                <a:gd name="T15" fmla="*/ 4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" h="62">
                  <a:moveTo>
                    <a:pt x="0" y="44"/>
                  </a:moveTo>
                  <a:lnTo>
                    <a:pt x="8" y="44"/>
                  </a:lnTo>
                  <a:lnTo>
                    <a:pt x="0" y="62"/>
                  </a:lnTo>
                  <a:lnTo>
                    <a:pt x="22" y="44"/>
                  </a:lnTo>
                  <a:lnTo>
                    <a:pt x="65" y="44"/>
                  </a:lnTo>
                  <a:lnTo>
                    <a:pt x="65" y="0"/>
                  </a:lnTo>
                  <a:lnTo>
                    <a:pt x="0" y="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21920" tIns="60960" rIns="121920" bIns="60960"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latin typeface="字魂59号-创粗黑" panose="00000500000000000000" charset="-122"/>
                <a:ea typeface="+mn-ea"/>
              </a:endParaRPr>
            </a:p>
          </p:txBody>
        </p:sp>
      </p:grpSp>
      <p:sp>
        <p:nvSpPr>
          <p:cNvPr id="20" name="Right Brace 19"/>
          <p:cNvSpPr/>
          <p:nvPr/>
        </p:nvSpPr>
        <p:spPr>
          <a:xfrm rot="5400000">
            <a:off x="8398934" y="1981200"/>
            <a:ext cx="304800" cy="3556000"/>
          </a:xfrm>
          <a:prstGeom prst="rightBrac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200">
              <a:latin typeface="字魂59号-创粗黑" panose="00000500000000000000" charset="-122"/>
            </a:endParaRPr>
          </a:p>
        </p:txBody>
      </p:sp>
      <p:sp>
        <p:nvSpPr>
          <p:cNvPr id="25" name="Right Brace 24"/>
          <p:cNvSpPr/>
          <p:nvPr/>
        </p:nvSpPr>
        <p:spPr>
          <a:xfrm rot="5400000" flipH="1">
            <a:off x="2988734" y="2362200"/>
            <a:ext cx="355600" cy="3556000"/>
          </a:xfrm>
          <a:prstGeom prst="rightBrac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3200">
              <a:latin typeface="字魂59号-创粗黑" panose="00000500000000000000" charset="-122"/>
            </a:endParaRPr>
          </a:p>
        </p:txBody>
      </p:sp>
      <p:graphicFrame>
        <p:nvGraphicFramePr>
          <p:cNvPr id="26" name="Chart 25"/>
          <p:cNvGraphicFramePr/>
          <p:nvPr/>
        </p:nvGraphicFramePr>
        <p:xfrm>
          <a:off x="1998134" y="2128838"/>
          <a:ext cx="2286000" cy="19351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27" name="Rectangle 26"/>
          <p:cNvSpPr/>
          <p:nvPr/>
        </p:nvSpPr>
        <p:spPr>
          <a:xfrm>
            <a:off x="2404534" y="2749550"/>
            <a:ext cx="1473200" cy="666750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735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60%</a:t>
            </a:r>
            <a:endParaRPr lang="en-US" sz="32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6816197" y="2528888"/>
            <a:ext cx="3513137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本系统旨在构建一个基于</a:t>
            </a:r>
            <a:r>
              <a:rPr lang="en-US" altLang="zh-CN" sz="16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C++</a:t>
            </a:r>
            <a:r>
              <a:rPr lang="zh-CN" altLang="en-US" sz="16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语言的军旗游戏，让用户通过图形界面实现用户对战、简单人机对战、困难人机对战三种模式下进行比赛。</a:t>
            </a:r>
            <a:endParaRPr lang="zh-CN" altLang="en-US" sz="16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816197" y="2114550"/>
            <a:ext cx="1663700" cy="7078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系统目标</a:t>
            </a:r>
            <a:endParaRPr lang="en-US" altLang="zh-CN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364722" y="4803775"/>
            <a:ext cx="3513137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16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两人游戏时，则分占棋盘的上下两角，相互作战。军棋分三种下法：</a:t>
            </a:r>
            <a:endParaRPr lang="en-US" altLang="zh-CN" sz="16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  <a:p>
            <a:pPr>
              <a:defRPr/>
            </a:pPr>
            <a:r>
              <a:rPr lang="zh-CN" altLang="en-US" sz="16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  <a:cs typeface="字魂59号-创粗黑" panose="00000500000000000000" charset="-122"/>
              </a:rPr>
              <a:t>一种是暗棋（棋子立起），两人对决，需要裁判；一种是明棋；一种是翻棋（字朝下摆）。</a:t>
            </a:r>
            <a:endParaRPr lang="en-US" altLang="zh-CN" sz="16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  <a:cs typeface="字魂59号-创粗黑" panose="00000500000000000000" charset="-122"/>
            </a:endParaRPr>
          </a:p>
          <a:p>
            <a:pPr>
              <a:defRPr/>
            </a:pPr>
            <a:r>
              <a:rPr lang="zh-CN" altLang="en-US" sz="16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本课程中我们实现的是翻棋。</a:t>
            </a:r>
            <a:endParaRPr lang="zh-CN" altLang="en-US" sz="16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3214159" y="4387850"/>
            <a:ext cx="1663700" cy="707886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玩法介绍</a:t>
            </a:r>
            <a:endParaRPr lang="en-US" altLang="zh-CN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3790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87453" y="3995499"/>
            <a:ext cx="2792909" cy="1692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2" name="等腰三角形 31"/>
          <p:cNvSpPr/>
          <p:nvPr/>
        </p:nvSpPr>
        <p:spPr>
          <a:xfrm rot="5400000">
            <a:off x="-212085" y="283857"/>
            <a:ext cx="1251051" cy="82688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3" name="等腰三角形 32"/>
          <p:cNvSpPr/>
          <p:nvPr/>
        </p:nvSpPr>
        <p:spPr>
          <a:xfrm rot="5400000">
            <a:off x="-161374" y="382713"/>
            <a:ext cx="951914" cy="62916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874894" y="398735"/>
            <a:ext cx="4399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军旗游戏玩法及系统目标</a:t>
            </a:r>
            <a:endParaRPr lang="zh-CN" altLang="en-US" sz="24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等腰三角形 41"/>
          <p:cNvSpPr/>
          <p:nvPr/>
        </p:nvSpPr>
        <p:spPr>
          <a:xfrm rot="5400000">
            <a:off x="-212085" y="283857"/>
            <a:ext cx="1251051" cy="82688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3" name="等腰三角形 42"/>
          <p:cNvSpPr/>
          <p:nvPr/>
        </p:nvSpPr>
        <p:spPr>
          <a:xfrm rot="5400000">
            <a:off x="-161374" y="382713"/>
            <a:ext cx="951914" cy="62916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74894" y="398735"/>
            <a:ext cx="2674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兵种介绍</a:t>
            </a:r>
            <a:endParaRPr lang="zh-CN" altLang="en-US" sz="24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894" y="1322823"/>
            <a:ext cx="2895113" cy="4965557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4224271" y="2050671"/>
            <a:ext cx="73795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军棋的棋子每方各有</a:t>
            </a:r>
            <a:r>
              <a:rPr lang="en-US" altLang="zh-CN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25</a:t>
            </a:r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个，分别为军旗、司令、军长各一；师长、旅长、团长、营长、炸弹各二；连长、排长、工兵、地雷各三。</a:t>
            </a:r>
            <a:endParaRPr lang="zh-CN" altLang="en-US" sz="20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endParaRPr lang="zh-CN" altLang="en-US" sz="20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司令</a:t>
            </a:r>
            <a:r>
              <a:rPr lang="en-US" altLang="zh-CN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&gt;</a:t>
            </a:r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军长 </a:t>
            </a:r>
            <a:r>
              <a:rPr lang="en-US" altLang="zh-CN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&gt;</a:t>
            </a:r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师长</a:t>
            </a:r>
            <a:r>
              <a:rPr lang="en-US" altLang="zh-CN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&gt; </a:t>
            </a:r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旅长 </a:t>
            </a:r>
            <a:r>
              <a:rPr lang="en-US" altLang="zh-CN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&gt;</a:t>
            </a:r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团长</a:t>
            </a:r>
            <a:r>
              <a:rPr lang="en-US" altLang="zh-CN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&gt; </a:t>
            </a:r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营长 </a:t>
            </a:r>
            <a:r>
              <a:rPr lang="en-US" altLang="zh-CN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&gt;</a:t>
            </a:r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连长 </a:t>
            </a:r>
            <a:r>
              <a:rPr lang="en-US" altLang="zh-CN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&gt;</a:t>
            </a:r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排长</a:t>
            </a:r>
            <a:r>
              <a:rPr lang="en-US" altLang="zh-CN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&gt; </a:t>
            </a:r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工兵，大棋吃小棋，相同棋子相遇，则同归于尽；工兵能排除地雷，其它棋子不能排雷；炸弹与任何棋子相遇时同归于尽。</a:t>
            </a:r>
            <a:endParaRPr lang="zh-CN" altLang="en-US" sz="20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  <a:p>
            <a:endParaRPr lang="zh-CN" altLang="en-US" sz="20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/>
        </p:nvCxnSpPr>
        <p:spPr>
          <a:xfrm>
            <a:off x="1482272" y="2672443"/>
            <a:ext cx="3581400" cy="0"/>
          </a:xfrm>
          <a:prstGeom prst="line">
            <a:avLst/>
          </a:prstGeom>
          <a:ln w="19050">
            <a:solidFill>
              <a:srgbClr val="6B799C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椭圆 1"/>
          <p:cNvSpPr/>
          <p:nvPr/>
        </p:nvSpPr>
        <p:spPr>
          <a:xfrm>
            <a:off x="4720772" y="2005693"/>
            <a:ext cx="1352550" cy="1352550"/>
          </a:xfrm>
          <a:prstGeom prst="ellips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3539672" y="2500993"/>
            <a:ext cx="342900" cy="342900"/>
          </a:xfrm>
          <a:prstGeom prst="ellipse">
            <a:avLst/>
          </a:prstGeom>
          <a:solidFill>
            <a:srgbClr val="9B8E95"/>
          </a:solidFill>
          <a:ln w="28575">
            <a:solidFill>
              <a:srgbClr val="9B8E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243785" tIns="121892" rIns="243785" bIns="121892" anchor="ctr"/>
          <a:lstStyle/>
          <a:p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2482397" y="2500993"/>
            <a:ext cx="342900" cy="342900"/>
          </a:xfrm>
          <a:prstGeom prst="ellipse">
            <a:avLst/>
          </a:prstGeom>
          <a:solidFill>
            <a:srgbClr val="6B799C"/>
          </a:solidFill>
          <a:ln>
            <a:solidFill>
              <a:srgbClr val="6B79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tx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1425122" y="2500993"/>
            <a:ext cx="342900" cy="342900"/>
          </a:xfrm>
          <a:prstGeom prst="ellipse">
            <a:avLst/>
          </a:prstGeom>
          <a:solidFill>
            <a:srgbClr val="9B8E95"/>
          </a:solidFill>
          <a:ln w="28575">
            <a:solidFill>
              <a:srgbClr val="9B8E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243785" tIns="121892" rIns="243785" bIns="121892" anchor="ctr"/>
          <a:lstStyle/>
          <a:p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0" name="半闭框 39"/>
          <p:cNvSpPr/>
          <p:nvPr/>
        </p:nvSpPr>
        <p:spPr>
          <a:xfrm rot="16200000">
            <a:off x="4158004" y="2397011"/>
            <a:ext cx="1295400" cy="2189163"/>
          </a:xfrm>
          <a:prstGeom prst="halfFrame">
            <a:avLst>
              <a:gd name="adj1" fmla="val 669"/>
              <a:gd name="adj2" fmla="val 612"/>
            </a:avLst>
          </a:prstGeom>
          <a:solidFill>
            <a:srgbClr val="FEA10D"/>
          </a:solidFill>
          <a:ln cap="rnd">
            <a:solidFill>
              <a:srgbClr val="9B8E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1" name="半闭框 40"/>
          <p:cNvSpPr/>
          <p:nvPr/>
        </p:nvSpPr>
        <p:spPr>
          <a:xfrm rot="16200000">
            <a:off x="3292562" y="2184785"/>
            <a:ext cx="1989367" cy="3307580"/>
          </a:xfrm>
          <a:prstGeom prst="halfFrame">
            <a:avLst>
              <a:gd name="adj1" fmla="val 704"/>
              <a:gd name="adj2" fmla="val 980"/>
            </a:avLst>
          </a:prstGeom>
          <a:solidFill>
            <a:srgbClr val="5A944C"/>
          </a:solidFill>
          <a:ln cap="rnd">
            <a:solidFill>
              <a:srgbClr val="6B79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2" name="半闭框 41"/>
          <p:cNvSpPr/>
          <p:nvPr/>
        </p:nvSpPr>
        <p:spPr>
          <a:xfrm rot="16200000">
            <a:off x="2342080" y="2027141"/>
            <a:ext cx="2758625" cy="4392124"/>
          </a:xfrm>
          <a:prstGeom prst="halfFrame">
            <a:avLst>
              <a:gd name="adj1" fmla="val 932"/>
              <a:gd name="adj2" fmla="val 980"/>
            </a:avLst>
          </a:prstGeom>
          <a:solidFill>
            <a:srgbClr val="9B8E95"/>
          </a:solidFill>
          <a:ln cap="rnd">
            <a:solidFill>
              <a:srgbClr val="9B8E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6073322" y="3861840"/>
            <a:ext cx="554905" cy="554905"/>
          </a:xfrm>
          <a:prstGeom prst="ellipse">
            <a:avLst/>
          </a:prstGeom>
          <a:noFill/>
          <a:ln>
            <a:solidFill>
              <a:srgbClr val="9B8E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EA10D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6068513" y="4593451"/>
            <a:ext cx="611415" cy="565132"/>
            <a:chOff x="9200962" y="1936782"/>
            <a:chExt cx="611415" cy="565132"/>
          </a:xfrm>
        </p:grpSpPr>
        <p:sp>
          <p:nvSpPr>
            <p:cNvPr id="47" name="椭圆 46"/>
            <p:cNvSpPr/>
            <p:nvPr/>
          </p:nvSpPr>
          <p:spPr>
            <a:xfrm>
              <a:off x="9205771" y="1936782"/>
              <a:ext cx="554905" cy="554905"/>
            </a:xfrm>
            <a:prstGeom prst="ellipse">
              <a:avLst/>
            </a:prstGeom>
            <a:noFill/>
            <a:ln>
              <a:solidFill>
                <a:srgbClr val="6B799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85B466"/>
                </a:solidFill>
                <a:latin typeface="字魂59号-创粗黑" panose="00000500000000000000" charset="-122"/>
                <a:ea typeface="字魂59号-创粗黑" panose="00000500000000000000" charset="-122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9200962" y="1978694"/>
              <a:ext cx="611415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rgbClr val="6B799C"/>
                  </a:solidFill>
                  <a:latin typeface="字魂59号-创粗黑" panose="00000500000000000000" charset="-122"/>
                  <a:ea typeface="字魂59号-创粗黑" panose="00000500000000000000" charset="-122"/>
                </a:rPr>
                <a:t>02</a:t>
              </a:r>
              <a:endParaRPr lang="zh-CN" altLang="en-US" sz="28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6073322" y="5325063"/>
            <a:ext cx="776657" cy="554905"/>
            <a:chOff x="9205771" y="1936782"/>
            <a:chExt cx="776657" cy="554905"/>
          </a:xfrm>
        </p:grpSpPr>
        <p:sp>
          <p:nvSpPr>
            <p:cNvPr id="50" name="椭圆 49"/>
            <p:cNvSpPr/>
            <p:nvPr/>
          </p:nvSpPr>
          <p:spPr>
            <a:xfrm>
              <a:off x="9205771" y="1936782"/>
              <a:ext cx="554905" cy="554905"/>
            </a:xfrm>
            <a:prstGeom prst="ellipse">
              <a:avLst/>
            </a:prstGeom>
            <a:noFill/>
            <a:ln>
              <a:solidFill>
                <a:srgbClr val="9B8E95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FEA10D"/>
                </a:solidFill>
                <a:latin typeface="字魂59号-创粗黑" panose="00000500000000000000" charset="-122"/>
                <a:ea typeface="字魂59号-创粗黑" panose="00000500000000000000" charset="-122"/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9228449" y="1968467"/>
              <a:ext cx="753979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rgbClr val="9B8E95"/>
                  </a:solidFill>
                  <a:latin typeface="字魂59号-创粗黑" panose="00000500000000000000" charset="-122"/>
                  <a:ea typeface="字魂59号-创粗黑" panose="00000500000000000000" charset="-122"/>
                </a:rPr>
                <a:t>03</a:t>
              </a:r>
              <a:endParaRPr lang="zh-CN" altLang="en-US" sz="2800" dirty="0">
                <a:solidFill>
                  <a:srgbClr val="9B8E95"/>
                </a:solidFill>
                <a:latin typeface="字魂59号-创粗黑" panose="00000500000000000000" charset="-122"/>
                <a:ea typeface="字魂59号-创粗黑" panose="00000500000000000000" charset="-122"/>
              </a:endParaRPr>
            </a:p>
          </p:txBody>
        </p:sp>
      </p:grpSp>
      <p:sp>
        <p:nvSpPr>
          <p:cNvPr id="52" name="文本框 51"/>
          <p:cNvSpPr txBox="1"/>
          <p:nvPr/>
        </p:nvSpPr>
        <p:spPr>
          <a:xfrm>
            <a:off x="6628227" y="3911668"/>
            <a:ext cx="44228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翻开游戏棋子</a:t>
            </a:r>
            <a:endParaRPr lang="zh-CN" altLang="en-US" sz="20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6628227" y="4642015"/>
            <a:ext cx="44228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选择翻开我方棋子或攻击敌方棋子</a:t>
            </a:r>
            <a:endParaRPr lang="zh-CN" altLang="en-US" sz="20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628227" y="5394097"/>
            <a:ext cx="4840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移除敌方军旗或敌方无可移动棋子，我方胜利</a:t>
            </a:r>
            <a:endParaRPr lang="zh-CN" altLang="en-US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55" name="AutoShape 29"/>
          <p:cNvSpPr/>
          <p:nvPr/>
        </p:nvSpPr>
        <p:spPr bwMode="auto">
          <a:xfrm>
            <a:off x="5163880" y="2398454"/>
            <a:ext cx="566880" cy="56702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3598" y="2167"/>
                </a:moveTo>
                <a:cubicBezTo>
                  <a:pt x="3598" y="2549"/>
                  <a:pt x="3517" y="2902"/>
                  <a:pt x="3358" y="3213"/>
                </a:cubicBezTo>
                <a:cubicBezTo>
                  <a:pt x="3197" y="3525"/>
                  <a:pt x="2981" y="3792"/>
                  <a:pt x="2707" y="4006"/>
                </a:cubicBezTo>
                <a:lnTo>
                  <a:pt x="2707" y="21050"/>
                </a:lnTo>
                <a:cubicBezTo>
                  <a:pt x="2707" y="21203"/>
                  <a:pt x="2663" y="21329"/>
                  <a:pt x="2580" y="21438"/>
                </a:cubicBezTo>
                <a:cubicBezTo>
                  <a:pt x="2492" y="21547"/>
                  <a:pt x="2386" y="21599"/>
                  <a:pt x="2262" y="21599"/>
                </a:cubicBezTo>
                <a:lnTo>
                  <a:pt x="1348" y="21599"/>
                </a:lnTo>
                <a:cubicBezTo>
                  <a:pt x="1221" y="21599"/>
                  <a:pt x="1118" y="21544"/>
                  <a:pt x="1038" y="21438"/>
                </a:cubicBezTo>
                <a:cubicBezTo>
                  <a:pt x="954" y="21329"/>
                  <a:pt x="913" y="21203"/>
                  <a:pt x="913" y="21050"/>
                </a:cubicBezTo>
                <a:lnTo>
                  <a:pt x="913" y="4006"/>
                </a:lnTo>
                <a:cubicBezTo>
                  <a:pt x="641" y="3792"/>
                  <a:pt x="421" y="3525"/>
                  <a:pt x="252" y="3213"/>
                </a:cubicBezTo>
                <a:cubicBezTo>
                  <a:pt x="83" y="2902"/>
                  <a:pt x="0" y="2549"/>
                  <a:pt x="0" y="2167"/>
                </a:cubicBezTo>
                <a:cubicBezTo>
                  <a:pt x="0" y="1574"/>
                  <a:pt x="176" y="1069"/>
                  <a:pt x="528" y="640"/>
                </a:cubicBezTo>
                <a:cubicBezTo>
                  <a:pt x="878" y="211"/>
                  <a:pt x="1304" y="0"/>
                  <a:pt x="1804" y="0"/>
                </a:cubicBezTo>
                <a:cubicBezTo>
                  <a:pt x="2296" y="0"/>
                  <a:pt x="2719" y="211"/>
                  <a:pt x="3069" y="640"/>
                </a:cubicBezTo>
                <a:cubicBezTo>
                  <a:pt x="3422" y="1069"/>
                  <a:pt x="3598" y="1571"/>
                  <a:pt x="3598" y="2167"/>
                </a:cubicBezTo>
                <a:moveTo>
                  <a:pt x="20838" y="2476"/>
                </a:moveTo>
                <a:cubicBezTo>
                  <a:pt x="21063" y="2323"/>
                  <a:pt x="21247" y="2297"/>
                  <a:pt x="21389" y="2391"/>
                </a:cubicBezTo>
                <a:cubicBezTo>
                  <a:pt x="21529" y="2485"/>
                  <a:pt x="21599" y="2684"/>
                  <a:pt x="21599" y="2996"/>
                </a:cubicBezTo>
                <a:lnTo>
                  <a:pt x="21599" y="13515"/>
                </a:lnTo>
                <a:cubicBezTo>
                  <a:pt x="21599" y="13803"/>
                  <a:pt x="21526" y="14106"/>
                  <a:pt x="21382" y="14420"/>
                </a:cubicBezTo>
                <a:cubicBezTo>
                  <a:pt x="21237" y="14737"/>
                  <a:pt x="21056" y="14966"/>
                  <a:pt x="20838" y="15119"/>
                </a:cubicBezTo>
                <a:cubicBezTo>
                  <a:pt x="19954" y="15757"/>
                  <a:pt x="19146" y="16165"/>
                  <a:pt x="18412" y="16350"/>
                </a:cubicBezTo>
                <a:cubicBezTo>
                  <a:pt x="17678" y="16529"/>
                  <a:pt x="17036" y="16606"/>
                  <a:pt x="16490" y="16567"/>
                </a:cubicBezTo>
                <a:cubicBezTo>
                  <a:pt x="15849" y="16526"/>
                  <a:pt x="15281" y="16371"/>
                  <a:pt x="14791" y="16103"/>
                </a:cubicBezTo>
                <a:cubicBezTo>
                  <a:pt x="14392" y="15851"/>
                  <a:pt x="14003" y="15607"/>
                  <a:pt x="13623" y="15378"/>
                </a:cubicBezTo>
                <a:cubicBezTo>
                  <a:pt x="13244" y="15146"/>
                  <a:pt x="12857" y="14946"/>
                  <a:pt x="12458" y="14773"/>
                </a:cubicBezTo>
                <a:cubicBezTo>
                  <a:pt x="12059" y="14599"/>
                  <a:pt x="11640" y="14461"/>
                  <a:pt x="11197" y="14358"/>
                </a:cubicBezTo>
                <a:cubicBezTo>
                  <a:pt x="10757" y="14256"/>
                  <a:pt x="10269" y="14203"/>
                  <a:pt x="9738" y="14203"/>
                </a:cubicBezTo>
                <a:cubicBezTo>
                  <a:pt x="9310" y="14220"/>
                  <a:pt x="8825" y="14306"/>
                  <a:pt x="8286" y="14455"/>
                </a:cubicBezTo>
                <a:cubicBezTo>
                  <a:pt x="7824" y="14588"/>
                  <a:pt x="7266" y="14799"/>
                  <a:pt x="6605" y="15090"/>
                </a:cubicBezTo>
                <a:cubicBezTo>
                  <a:pt x="5944" y="15381"/>
                  <a:pt x="5207" y="15792"/>
                  <a:pt x="4394" y="16327"/>
                </a:cubicBezTo>
                <a:cubicBezTo>
                  <a:pt x="4169" y="16476"/>
                  <a:pt x="3978" y="16494"/>
                  <a:pt x="3826" y="16382"/>
                </a:cubicBezTo>
                <a:cubicBezTo>
                  <a:pt x="3674" y="16268"/>
                  <a:pt x="3598" y="16059"/>
                  <a:pt x="3598" y="15751"/>
                </a:cubicBezTo>
                <a:lnTo>
                  <a:pt x="3598" y="5273"/>
                </a:lnTo>
                <a:cubicBezTo>
                  <a:pt x="3598" y="4964"/>
                  <a:pt x="3674" y="4653"/>
                  <a:pt x="3826" y="4347"/>
                </a:cubicBezTo>
                <a:cubicBezTo>
                  <a:pt x="3978" y="4036"/>
                  <a:pt x="4169" y="3807"/>
                  <a:pt x="4394" y="3654"/>
                </a:cubicBezTo>
                <a:cubicBezTo>
                  <a:pt x="5207" y="3143"/>
                  <a:pt x="5941" y="2737"/>
                  <a:pt x="6597" y="2447"/>
                </a:cubicBezTo>
                <a:cubicBezTo>
                  <a:pt x="7253" y="2156"/>
                  <a:pt x="7816" y="1944"/>
                  <a:pt x="8286" y="1812"/>
                </a:cubicBezTo>
                <a:cubicBezTo>
                  <a:pt x="8832" y="1665"/>
                  <a:pt x="9317" y="1580"/>
                  <a:pt x="9738" y="1559"/>
                </a:cubicBezTo>
                <a:cubicBezTo>
                  <a:pt x="10269" y="1559"/>
                  <a:pt x="10757" y="1612"/>
                  <a:pt x="11197" y="1715"/>
                </a:cubicBezTo>
                <a:cubicBezTo>
                  <a:pt x="11640" y="1818"/>
                  <a:pt x="12059" y="1956"/>
                  <a:pt x="12458" y="2135"/>
                </a:cubicBezTo>
                <a:cubicBezTo>
                  <a:pt x="12857" y="2306"/>
                  <a:pt x="13242" y="2508"/>
                  <a:pt x="13619" y="2737"/>
                </a:cubicBezTo>
                <a:cubicBezTo>
                  <a:pt x="13993" y="2967"/>
                  <a:pt x="14385" y="3207"/>
                  <a:pt x="14791" y="3463"/>
                </a:cubicBezTo>
                <a:cubicBezTo>
                  <a:pt x="15281" y="3736"/>
                  <a:pt x="15849" y="3889"/>
                  <a:pt x="16490" y="3924"/>
                </a:cubicBezTo>
                <a:cubicBezTo>
                  <a:pt x="17036" y="3965"/>
                  <a:pt x="17678" y="3889"/>
                  <a:pt x="18412" y="3707"/>
                </a:cubicBezTo>
                <a:cubicBezTo>
                  <a:pt x="19146" y="3522"/>
                  <a:pt x="19957" y="3113"/>
                  <a:pt x="20838" y="2476"/>
                </a:cubicBezTo>
              </a:path>
            </a:pathLst>
          </a:custGeom>
          <a:solidFill>
            <a:srgbClr val="F7F7F7"/>
          </a:solidFill>
          <a:ln>
            <a:noFill/>
          </a:ln>
          <a:effectLst/>
        </p:spPr>
        <p:txBody>
          <a:bodyPr lIns="101578" tIns="101578" rIns="101578" bIns="101578" anchor="ctr"/>
          <a:lstStyle/>
          <a:p>
            <a:pPr defTabSz="913765">
              <a:defRPr/>
            </a:pPr>
            <a:endParaRPr lang="es-ES" sz="5800" dirty="0">
              <a:solidFill>
                <a:srgbClr val="44CEB9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ill Sans" charset="0"/>
              <a:cs typeface="Gill Sans" charset="0"/>
              <a:sym typeface="Gill Sans" charset="0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5886011" y="4111723"/>
            <a:ext cx="45719" cy="45719"/>
          </a:xfrm>
          <a:prstGeom prst="ellipse">
            <a:avLst/>
          </a:prstGeom>
          <a:solidFill>
            <a:srgbClr val="4040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5881000" y="5563374"/>
            <a:ext cx="45719" cy="45719"/>
          </a:xfrm>
          <a:prstGeom prst="ellipse">
            <a:avLst/>
          </a:prstGeom>
          <a:solidFill>
            <a:srgbClr val="4040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5895316" y="4800694"/>
            <a:ext cx="45719" cy="45719"/>
          </a:xfrm>
          <a:prstGeom prst="ellipse">
            <a:avLst/>
          </a:prstGeom>
          <a:solidFill>
            <a:srgbClr val="40404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0" name="等腰三角形 29"/>
          <p:cNvSpPr/>
          <p:nvPr/>
        </p:nvSpPr>
        <p:spPr>
          <a:xfrm rot="5400000">
            <a:off x="-212085" y="283857"/>
            <a:ext cx="1251051" cy="82688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1" name="等腰三角形 30"/>
          <p:cNvSpPr/>
          <p:nvPr/>
        </p:nvSpPr>
        <p:spPr>
          <a:xfrm rot="5400000">
            <a:off x="-161374" y="382713"/>
            <a:ext cx="951914" cy="62916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74894" y="398735"/>
            <a:ext cx="2674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游戏基本流程介绍</a:t>
            </a:r>
            <a:endParaRPr lang="zh-CN" altLang="en-US" sz="24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669" y="88369"/>
            <a:ext cx="929944" cy="929944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6118951" y="3900177"/>
            <a:ext cx="753979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9B8E95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01</a:t>
            </a:r>
            <a:endParaRPr lang="zh-CN" altLang="en-US" sz="2800" dirty="0">
              <a:solidFill>
                <a:srgbClr val="9B8E95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  <p:bldP spid="5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等腰三角形 29"/>
          <p:cNvSpPr/>
          <p:nvPr/>
        </p:nvSpPr>
        <p:spPr>
          <a:xfrm rot="5400000">
            <a:off x="-212085" y="283857"/>
            <a:ext cx="1251051" cy="82688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1" name="等腰三角形 30"/>
          <p:cNvSpPr/>
          <p:nvPr/>
        </p:nvSpPr>
        <p:spPr>
          <a:xfrm rot="5400000">
            <a:off x="-161374" y="382713"/>
            <a:ext cx="951914" cy="62916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874894" y="398735"/>
            <a:ext cx="26740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游戏系统类图</a:t>
            </a:r>
            <a:endParaRPr lang="zh-CN" altLang="en-US" sz="24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669" y="88369"/>
            <a:ext cx="929944" cy="929944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7978" y="1018313"/>
            <a:ext cx="7169518" cy="54231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2"/>
          <p:cNvSpPr txBox="1">
            <a:spLocks noChangeArrowheads="1"/>
          </p:cNvSpPr>
          <p:nvPr/>
        </p:nvSpPr>
        <p:spPr bwMode="auto">
          <a:xfrm flipH="1">
            <a:off x="6130627" y="3049466"/>
            <a:ext cx="3934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4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组内分工</a:t>
            </a:r>
            <a:endParaRPr lang="zh-CN" altLang="en-US" sz="40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>
            <a:off x="2145806" y="2281746"/>
            <a:ext cx="3168595" cy="2094279"/>
          </a:xfrm>
          <a:prstGeom prst="triangle">
            <a:avLst/>
          </a:prstGeom>
          <a:noFill/>
          <a:ln w="76200">
            <a:solidFill>
              <a:srgbClr val="A9B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0" name="等腰三角形 19"/>
          <p:cNvSpPr/>
          <p:nvPr/>
        </p:nvSpPr>
        <p:spPr>
          <a:xfrm>
            <a:off x="2574379" y="2715561"/>
            <a:ext cx="2311448" cy="1527748"/>
          </a:xfrm>
          <a:prstGeom prst="triangle">
            <a:avLst/>
          </a:prstGeom>
          <a:solidFill>
            <a:srgbClr val="9B8E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1" name="等腰三角形 20"/>
          <p:cNvSpPr/>
          <p:nvPr/>
        </p:nvSpPr>
        <p:spPr>
          <a:xfrm rot="10800000">
            <a:off x="4040107" y="4506092"/>
            <a:ext cx="1691440" cy="1117955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64270" y="2693882"/>
            <a:ext cx="93166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2</a:t>
            </a:r>
            <a:endParaRPr lang="zh-CN" altLang="en-US" sz="11500" b="1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文本框 2"/>
          <p:cNvSpPr txBox="1">
            <a:spLocks noChangeArrowheads="1"/>
          </p:cNvSpPr>
          <p:nvPr/>
        </p:nvSpPr>
        <p:spPr bwMode="auto">
          <a:xfrm flipH="1">
            <a:off x="6111310" y="3049466"/>
            <a:ext cx="3934884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40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代码实现思路</a:t>
            </a:r>
            <a:endParaRPr lang="zh-CN" altLang="en-US" sz="4000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19" name="等腰三角形 18"/>
          <p:cNvSpPr/>
          <p:nvPr/>
        </p:nvSpPr>
        <p:spPr>
          <a:xfrm>
            <a:off x="2145806" y="2281746"/>
            <a:ext cx="3168595" cy="2094279"/>
          </a:xfrm>
          <a:prstGeom prst="triangle">
            <a:avLst/>
          </a:prstGeom>
          <a:noFill/>
          <a:ln w="76200">
            <a:solidFill>
              <a:srgbClr val="A9BF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0" name="等腰三角形 19"/>
          <p:cNvSpPr/>
          <p:nvPr/>
        </p:nvSpPr>
        <p:spPr>
          <a:xfrm>
            <a:off x="2574379" y="2715561"/>
            <a:ext cx="2311448" cy="1527748"/>
          </a:xfrm>
          <a:prstGeom prst="triangle">
            <a:avLst/>
          </a:prstGeom>
          <a:solidFill>
            <a:srgbClr val="9B8E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1" name="等腰三角形 20"/>
          <p:cNvSpPr/>
          <p:nvPr/>
        </p:nvSpPr>
        <p:spPr>
          <a:xfrm rot="10800000">
            <a:off x="4040107" y="4506092"/>
            <a:ext cx="1691440" cy="1117955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264270" y="2693882"/>
            <a:ext cx="93166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b="1" dirty="0">
                <a:solidFill>
                  <a:schemeClr val="bg1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3</a:t>
            </a:r>
            <a:endParaRPr lang="zh-CN" altLang="en-US" sz="11500" b="1" dirty="0">
              <a:solidFill>
                <a:schemeClr val="bg1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>
          <a:xfrm>
            <a:off x="874894" y="1752106"/>
            <a:ext cx="14670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棋子类设计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874892" y="2325795"/>
            <a:ext cx="42187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根据种类棋子设定参数及方法（如右图）</a:t>
            </a:r>
            <a:endParaRPr lang="zh-CN" altLang="en-US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4" name="等腰三角形 93"/>
          <p:cNvSpPr/>
          <p:nvPr/>
        </p:nvSpPr>
        <p:spPr>
          <a:xfrm rot="5400000">
            <a:off x="-212085" y="283857"/>
            <a:ext cx="1251051" cy="826881"/>
          </a:xfrm>
          <a:prstGeom prst="triangle">
            <a:avLst/>
          </a:prstGeom>
          <a:noFill/>
          <a:ln w="76200">
            <a:solidFill>
              <a:srgbClr val="EAC4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5" name="等腰三角形 94"/>
          <p:cNvSpPr/>
          <p:nvPr/>
        </p:nvSpPr>
        <p:spPr>
          <a:xfrm rot="5400000">
            <a:off x="-161374" y="382713"/>
            <a:ext cx="951914" cy="629167"/>
          </a:xfrm>
          <a:prstGeom prst="triangle">
            <a:avLst/>
          </a:prstGeom>
          <a:solidFill>
            <a:srgbClr val="A9BF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96" name="文本框 95"/>
          <p:cNvSpPr txBox="1"/>
          <p:nvPr/>
        </p:nvSpPr>
        <p:spPr>
          <a:xfrm>
            <a:off x="874894" y="398735"/>
            <a:ext cx="51137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棋子类及</a:t>
            </a:r>
            <a:r>
              <a:rPr lang="en-US" altLang="zh-CN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Board</a:t>
            </a:r>
            <a:r>
              <a:rPr lang="zh-CN" altLang="en-US" sz="2400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游戏棋盘</a:t>
            </a:r>
            <a:endParaRPr lang="en-US" altLang="zh-CN" sz="1600" dirty="0">
              <a:solidFill>
                <a:srgbClr val="6B799C"/>
              </a:solidFill>
              <a:latin typeface="字魂59号-创粗黑" panose="00000500000000000000" charset="-122"/>
            </a:endParaRPr>
          </a:p>
        </p:txBody>
      </p:sp>
      <p:pic>
        <p:nvPicPr>
          <p:cNvPr id="97" name="图片 96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7669" y="88369"/>
            <a:ext cx="929944" cy="929944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2112" y="1397127"/>
            <a:ext cx="1519237" cy="2226668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874892" y="4505730"/>
            <a:ext cx="21644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Board</a:t>
            </a:r>
            <a:r>
              <a:rPr lang="zh-CN" altLang="en-US" sz="2000" b="1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棋盘类设计</a:t>
            </a:r>
            <a:endParaRPr lang="zh-CN" altLang="en-US" sz="2000" b="1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874890" y="5079419"/>
            <a:ext cx="66334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6B799C"/>
                </a:solidFill>
                <a:latin typeface="字魂59号-创粗黑" panose="00000500000000000000" charset="-122"/>
                <a:ea typeface="字魂59号-创粗黑" panose="00000500000000000000" charset="-122"/>
              </a:rPr>
              <a:t>         基于棋子等级和规则判断来控制棋盘的状态更新。通过对棋子移动的合法性判断及地图特殊区域规则的多重检查，及时返回游戏数据。（棋盘如右图）</a:t>
            </a:r>
            <a:endParaRPr lang="zh-CN" altLang="en-US" dirty="0">
              <a:solidFill>
                <a:srgbClr val="6B799C"/>
              </a:solidFill>
              <a:latin typeface="字魂59号-创粗黑" panose="00000500000000000000" charset="-122"/>
              <a:ea typeface="字魂59号-创粗黑" panose="00000500000000000000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3773" y="2904567"/>
            <a:ext cx="2818868" cy="36024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2" grpId="0"/>
      <p:bldP spid="11" grpId="0"/>
      <p:bldP spid="12" grpId="0"/>
    </p:bldLst>
  </p:timing>
</p:sld>
</file>

<file path=ppt/tags/tag1.xml><?xml version="1.0" encoding="utf-8"?>
<p:tagLst xmlns:p="http://schemas.openxmlformats.org/presentationml/2006/main">
  <p:tag name="KSO_WM_DIAGRAM_VIRTUALLY_FRAME" val="{&quot;height&quot;:303.9017322834646,&quot;left&quot;:501.78055118110234,&quot;top&quot;:191.3115748031496,&quot;width&quot;:380.65472440944876}"/>
</p:tagLst>
</file>

<file path=ppt/tags/tag2.xml><?xml version="1.0" encoding="utf-8"?>
<p:tagLst xmlns:p="http://schemas.openxmlformats.org/presentationml/2006/main">
  <p:tag name="KSO_WM_DIAGRAM_VIRTUALLY_FRAME" val="{&quot;height&quot;:303.9017322834646,&quot;left&quot;:501.78055118110234,&quot;top&quot;:191.3115748031496,&quot;width&quot;:380.65472440944876}"/>
</p:tagLst>
</file>

<file path=ppt/tags/tag3.xml><?xml version="1.0" encoding="utf-8"?>
<p:tagLst xmlns:p="http://schemas.openxmlformats.org/presentationml/2006/main">
  <p:tag name="KSO_WM_DIAGRAM_VIRTUALLY_FRAME" val="{&quot;height&quot;:303.9017322834646,&quot;left&quot;:501.78055118110234,&quot;top&quot;:191.3115748031496,&quot;width&quot;:380.65472440944876}"/>
</p:tagLst>
</file>

<file path=ppt/tags/tag4.xml><?xml version="1.0" encoding="utf-8"?>
<p:tagLst xmlns:p="http://schemas.openxmlformats.org/presentationml/2006/main">
  <p:tag name="KSO_WM_DIAGRAM_VIRTUALLY_FRAME" val="{&quot;height&quot;:303.9017322834646,&quot;left&quot;:501.78055118110234,&quot;top&quot;:191.3115748031496,&quot;width&quot;:380.65472440944876}"/>
</p:tagLst>
</file>

<file path=ppt/tags/tag5.xml><?xml version="1.0" encoding="utf-8"?>
<p:tagLst xmlns:p="http://schemas.openxmlformats.org/presentationml/2006/main">
  <p:tag name="KSO_WM_DIAGRAM_VIRTUALLY_FRAME" val="{&quot;height&quot;:303.9017322834646,&quot;left&quot;:501.78055118110234,&quot;top&quot;:191.3115748031496,&quot;width&quot;:380.65472440944876}"/>
</p:tagLst>
</file>

<file path=ppt/tags/tag6.xml><?xml version="1.0" encoding="utf-8"?>
<p:tagLst xmlns:p="http://schemas.openxmlformats.org/presentationml/2006/main">
  <p:tag name="KSO_WM_DIAGRAM_VIRTUALLY_FRAME" val="{&quot;height&quot;:303.9017322834646,&quot;left&quot;:501.78055118110234,&quot;top&quot;:191.3115748031496,&quot;width&quot;:380.65472440944876}"/>
</p:tagLst>
</file>

<file path=ppt/tags/tag7.xml><?xml version="1.0" encoding="utf-8"?>
<p:tagLst xmlns:p="http://schemas.openxmlformats.org/presentationml/2006/main">
  <p:tag name="ISPRING_PRESENTATION_TITLE" val="极简几何工作汇报PPT模板"/>
</p:tagLst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1443</Words>
  <Application>WPS 演示</Application>
  <PresentationFormat>宽屏</PresentationFormat>
  <Paragraphs>133</Paragraphs>
  <Slides>17</Slides>
  <Notes>19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Arial</vt:lpstr>
      <vt:lpstr>宋体</vt:lpstr>
      <vt:lpstr>Wingdings</vt:lpstr>
      <vt:lpstr>字魂59号-创粗黑</vt:lpstr>
      <vt:lpstr>黑体</vt:lpstr>
      <vt:lpstr>Calibri</vt:lpstr>
      <vt:lpstr>Gill Sans</vt:lpstr>
      <vt:lpstr>微软雅黑</vt:lpstr>
      <vt:lpstr>Arial Unicode MS</vt:lpstr>
      <vt:lpstr>Gill Sans MT</vt:lpstr>
      <vt:lpstr>Calibri Light</vt:lpstr>
      <vt:lpstr>等线 Light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极简几何工作汇报PPT模板</dc:title>
  <dc:creator>YYQ</dc:creator>
  <cp:lastModifiedBy>WPS_1602042355</cp:lastModifiedBy>
  <cp:revision>102</cp:revision>
  <dcterms:created xsi:type="dcterms:W3CDTF">2016-09-11T10:28:00Z</dcterms:created>
  <dcterms:modified xsi:type="dcterms:W3CDTF">2025-07-29T07:17:41Z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  <property fmtid="{D5CDD505-2E9C-101B-9397-08002B2CF9AE}" pid="3" name="ICV">
    <vt:lpwstr>E25790C3EEE94957899AF7B37B47F62E_12</vt:lpwstr>
  </property>
</Properties>
</file>

<file path=docProps/thumbnail.jpeg>
</file>